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75" r:id="rId4"/>
    <p:sldId id="276" r:id="rId5"/>
    <p:sldId id="273" r:id="rId6"/>
    <p:sldId id="278" r:id="rId7"/>
    <p:sldId id="258" r:id="rId8"/>
    <p:sldId id="263" r:id="rId9"/>
    <p:sldId id="264" r:id="rId10"/>
    <p:sldId id="267" r:id="rId11"/>
    <p:sldId id="265" r:id="rId12"/>
    <p:sldId id="266" r:id="rId13"/>
    <p:sldId id="272" r:id="rId14"/>
    <p:sldId id="262" r:id="rId15"/>
    <p:sldId id="268" r:id="rId16"/>
    <p:sldId id="269" r:id="rId17"/>
    <p:sldId id="274" r:id="rId18"/>
    <p:sldId id="270" r:id="rId19"/>
    <p:sldId id="271" r:id="rId20"/>
    <p:sldId id="279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2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A6C40F-B213-405A-91F4-DA4A89BD871E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750DE46C-B195-42CE-8B5D-C6310112F277}">
      <dgm:prSet phldrT="[Text]" custT="1"/>
      <dgm:spPr/>
      <dgm:t>
        <a:bodyPr/>
        <a:lstStyle/>
        <a:p>
          <a:r>
            <a:rPr lang="en-US" sz="1800" b="1" dirty="0" smtClean="0">
              <a:solidFill>
                <a:srgbClr val="92D050"/>
              </a:solidFill>
            </a:rPr>
            <a:t>American Society of Health System Pharmacists-national organization</a:t>
          </a:r>
          <a:endParaRPr lang="en-US" sz="1800" b="1" dirty="0">
            <a:solidFill>
              <a:srgbClr val="92D050"/>
            </a:solidFill>
          </a:endParaRPr>
        </a:p>
      </dgm:t>
    </dgm:pt>
    <dgm:pt modelId="{D6BEA34F-DEE3-4181-AD28-18757AB00271}" type="parTrans" cxnId="{BC497400-8C30-4B9A-BF31-DE10CD0D6785}">
      <dgm:prSet/>
      <dgm:spPr/>
      <dgm:t>
        <a:bodyPr/>
        <a:lstStyle/>
        <a:p>
          <a:endParaRPr lang="en-US"/>
        </a:p>
      </dgm:t>
    </dgm:pt>
    <dgm:pt modelId="{951E7E17-FFBD-4CC0-8DED-728EF85F3947}" type="sibTrans" cxnId="{BC497400-8C30-4B9A-BF31-DE10CD0D6785}">
      <dgm:prSet/>
      <dgm:spPr/>
      <dgm:t>
        <a:bodyPr/>
        <a:lstStyle/>
        <a:p>
          <a:endParaRPr lang="en-US" dirty="0"/>
        </a:p>
      </dgm:t>
    </dgm:pt>
    <dgm:pt modelId="{DB093645-03F6-492E-B7F2-4B131DD2EC0F}">
      <dgm:prSet phldrT="[Text]" custT="1"/>
      <dgm:spPr/>
      <dgm:t>
        <a:bodyPr/>
        <a:lstStyle/>
        <a:p>
          <a:r>
            <a:rPr lang="en-US" sz="1200" b="1" dirty="0" smtClean="0">
              <a:solidFill>
                <a:srgbClr val="92D050"/>
              </a:solidFill>
            </a:rPr>
            <a:t>Illinois Council of Health System Pharmacists-statewide organization</a:t>
          </a:r>
          <a:endParaRPr lang="en-US" sz="1200" b="1" dirty="0">
            <a:solidFill>
              <a:srgbClr val="92D050"/>
            </a:solidFill>
          </a:endParaRPr>
        </a:p>
      </dgm:t>
    </dgm:pt>
    <dgm:pt modelId="{3795424F-5F97-45DE-B6C6-1F2D5088C672}" type="parTrans" cxnId="{962632DE-7871-4264-BBC5-C857F3E0BB2E}">
      <dgm:prSet/>
      <dgm:spPr/>
      <dgm:t>
        <a:bodyPr/>
        <a:lstStyle/>
        <a:p>
          <a:endParaRPr lang="en-US"/>
        </a:p>
      </dgm:t>
    </dgm:pt>
    <dgm:pt modelId="{9CB7E22E-735B-4C8D-BCA7-F22111175973}" type="sibTrans" cxnId="{962632DE-7871-4264-BBC5-C857F3E0BB2E}">
      <dgm:prSet/>
      <dgm:spPr/>
      <dgm:t>
        <a:bodyPr/>
        <a:lstStyle/>
        <a:p>
          <a:endParaRPr lang="en-US" dirty="0"/>
        </a:p>
      </dgm:t>
    </dgm:pt>
    <dgm:pt modelId="{54A20A3D-A901-4BBE-A830-8AACFC9B7917}">
      <dgm:prSet phldrT="[Text]" custT="1"/>
      <dgm:spPr/>
      <dgm:t>
        <a:bodyPr/>
        <a:lstStyle/>
        <a:p>
          <a:r>
            <a:rPr lang="en-US" sz="1050" b="1" dirty="0" smtClean="0">
              <a:solidFill>
                <a:srgbClr val="92D050"/>
              </a:solidFill>
            </a:rPr>
            <a:t>Illinois regional  societies of health system pharmacists-affiliates of statewide organization</a:t>
          </a:r>
          <a:endParaRPr lang="en-US" sz="1050" b="1" dirty="0">
            <a:solidFill>
              <a:srgbClr val="92D050"/>
            </a:solidFill>
          </a:endParaRPr>
        </a:p>
      </dgm:t>
    </dgm:pt>
    <dgm:pt modelId="{51468D01-D33E-4694-8F01-7190236C7BAF}" type="parTrans" cxnId="{72D337D3-3274-4382-9AEF-2CFD13D861C4}">
      <dgm:prSet/>
      <dgm:spPr/>
      <dgm:t>
        <a:bodyPr/>
        <a:lstStyle/>
        <a:p>
          <a:endParaRPr lang="en-US"/>
        </a:p>
      </dgm:t>
    </dgm:pt>
    <dgm:pt modelId="{7D64BCAA-CE4F-4276-8836-ADE4406BAC25}" type="sibTrans" cxnId="{72D337D3-3274-4382-9AEF-2CFD13D861C4}">
      <dgm:prSet/>
      <dgm:spPr/>
      <dgm:t>
        <a:bodyPr/>
        <a:lstStyle/>
        <a:p>
          <a:endParaRPr lang="en-US" dirty="0"/>
        </a:p>
      </dgm:t>
    </dgm:pt>
    <dgm:pt modelId="{C4B0F9B9-97BA-4555-955D-AF45FD187C69}" type="pres">
      <dgm:prSet presAssocID="{F7A6C40F-B213-405A-91F4-DA4A89BD871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106FC1B-5F14-447E-8A60-2FD02E52D5D0}" type="pres">
      <dgm:prSet presAssocID="{750DE46C-B195-42CE-8B5D-C6310112F277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83471-247F-4221-95FA-04FF882F1EE4}" type="pres">
      <dgm:prSet presAssocID="{750DE46C-B195-42CE-8B5D-C6310112F277}" presName="gear1srcNode" presStyleLbl="node1" presStyleIdx="0" presStyleCnt="3"/>
      <dgm:spPr/>
      <dgm:t>
        <a:bodyPr/>
        <a:lstStyle/>
        <a:p>
          <a:endParaRPr lang="en-US"/>
        </a:p>
      </dgm:t>
    </dgm:pt>
    <dgm:pt modelId="{85F639BF-FFBD-41A8-A68B-C977C9566886}" type="pres">
      <dgm:prSet presAssocID="{750DE46C-B195-42CE-8B5D-C6310112F277}" presName="gear1dstNode" presStyleLbl="node1" presStyleIdx="0" presStyleCnt="3"/>
      <dgm:spPr/>
      <dgm:t>
        <a:bodyPr/>
        <a:lstStyle/>
        <a:p>
          <a:endParaRPr lang="en-US"/>
        </a:p>
      </dgm:t>
    </dgm:pt>
    <dgm:pt modelId="{082DE8B1-36A3-4C9B-9FC8-14D3C2BD1CCD}" type="pres">
      <dgm:prSet presAssocID="{DB093645-03F6-492E-B7F2-4B131DD2EC0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F3152-00B7-496C-A8F6-F982B1706E7B}" type="pres">
      <dgm:prSet presAssocID="{DB093645-03F6-492E-B7F2-4B131DD2EC0F}" presName="gear2srcNode" presStyleLbl="node1" presStyleIdx="1" presStyleCnt="3"/>
      <dgm:spPr/>
      <dgm:t>
        <a:bodyPr/>
        <a:lstStyle/>
        <a:p>
          <a:endParaRPr lang="en-US"/>
        </a:p>
      </dgm:t>
    </dgm:pt>
    <dgm:pt modelId="{2C39592F-1082-4EB3-BBC5-7FA725E63FA4}" type="pres">
      <dgm:prSet presAssocID="{DB093645-03F6-492E-B7F2-4B131DD2EC0F}" presName="gear2dstNode" presStyleLbl="node1" presStyleIdx="1" presStyleCnt="3"/>
      <dgm:spPr/>
      <dgm:t>
        <a:bodyPr/>
        <a:lstStyle/>
        <a:p>
          <a:endParaRPr lang="en-US"/>
        </a:p>
      </dgm:t>
    </dgm:pt>
    <dgm:pt modelId="{AEBE2664-153F-44FE-B254-4D5F8281C43F}" type="pres">
      <dgm:prSet presAssocID="{54A20A3D-A901-4BBE-A830-8AACFC9B7917}" presName="gear3" presStyleLbl="node1" presStyleIdx="2" presStyleCnt="3"/>
      <dgm:spPr/>
      <dgm:t>
        <a:bodyPr/>
        <a:lstStyle/>
        <a:p>
          <a:endParaRPr lang="en-US"/>
        </a:p>
      </dgm:t>
    </dgm:pt>
    <dgm:pt modelId="{C0F3C79E-DCBD-4DD4-871C-976178CB1029}" type="pres">
      <dgm:prSet presAssocID="{54A20A3D-A901-4BBE-A830-8AACFC9B791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3A0AA-D68F-4B9D-86BF-4C802624CAE0}" type="pres">
      <dgm:prSet presAssocID="{54A20A3D-A901-4BBE-A830-8AACFC9B7917}" presName="gear3srcNode" presStyleLbl="node1" presStyleIdx="2" presStyleCnt="3"/>
      <dgm:spPr/>
      <dgm:t>
        <a:bodyPr/>
        <a:lstStyle/>
        <a:p>
          <a:endParaRPr lang="en-US"/>
        </a:p>
      </dgm:t>
    </dgm:pt>
    <dgm:pt modelId="{A3EEC2C1-13EC-4ACF-A02F-D2D9B06ACEB4}" type="pres">
      <dgm:prSet presAssocID="{54A20A3D-A901-4BBE-A830-8AACFC9B7917}" presName="gear3dstNode" presStyleLbl="node1" presStyleIdx="2" presStyleCnt="3"/>
      <dgm:spPr/>
      <dgm:t>
        <a:bodyPr/>
        <a:lstStyle/>
        <a:p>
          <a:endParaRPr lang="en-US"/>
        </a:p>
      </dgm:t>
    </dgm:pt>
    <dgm:pt modelId="{9CE82624-2D3F-4688-B876-833999E8C70E}" type="pres">
      <dgm:prSet presAssocID="{951E7E17-FFBD-4CC0-8DED-728EF85F3947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2432F66A-9BFB-4F0E-BBD3-BCB86E2FD0D5}" type="pres">
      <dgm:prSet presAssocID="{9CB7E22E-735B-4C8D-BCA7-F22111175973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1DF9BCDB-56D6-4FBF-A422-61D261C1F102}" type="pres">
      <dgm:prSet presAssocID="{7D64BCAA-CE4F-4276-8836-ADE4406BAC25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B27C1B5-E330-4847-B507-CDA733C1A632}" type="presOf" srcId="{7D64BCAA-CE4F-4276-8836-ADE4406BAC25}" destId="{1DF9BCDB-56D6-4FBF-A422-61D261C1F102}" srcOrd="0" destOrd="0" presId="urn:microsoft.com/office/officeart/2005/8/layout/gear1"/>
    <dgm:cxn modelId="{91B09AFD-D572-4085-947F-E474E9609AC9}" type="presOf" srcId="{54A20A3D-A901-4BBE-A830-8AACFC9B7917}" destId="{C0F3C79E-DCBD-4DD4-871C-976178CB1029}" srcOrd="1" destOrd="0" presId="urn:microsoft.com/office/officeart/2005/8/layout/gear1"/>
    <dgm:cxn modelId="{0F760029-77D3-48CF-88BE-4B4E41F30EA2}" type="presOf" srcId="{750DE46C-B195-42CE-8B5D-C6310112F277}" destId="{85F639BF-FFBD-41A8-A68B-C977C9566886}" srcOrd="2" destOrd="0" presId="urn:microsoft.com/office/officeart/2005/8/layout/gear1"/>
    <dgm:cxn modelId="{AA0AE46A-4001-414E-A71E-73D489A2AE21}" type="presOf" srcId="{750DE46C-B195-42CE-8B5D-C6310112F277}" destId="{3106FC1B-5F14-447E-8A60-2FD02E52D5D0}" srcOrd="0" destOrd="0" presId="urn:microsoft.com/office/officeart/2005/8/layout/gear1"/>
    <dgm:cxn modelId="{1EBD672E-6D15-4A46-9DB1-7BEC27317EC2}" type="presOf" srcId="{DB093645-03F6-492E-B7F2-4B131DD2EC0F}" destId="{2C39592F-1082-4EB3-BBC5-7FA725E63FA4}" srcOrd="2" destOrd="0" presId="urn:microsoft.com/office/officeart/2005/8/layout/gear1"/>
    <dgm:cxn modelId="{527F13CA-119C-417A-B09B-4689625DBDD9}" type="presOf" srcId="{F7A6C40F-B213-405A-91F4-DA4A89BD871E}" destId="{C4B0F9B9-97BA-4555-955D-AF45FD187C69}" srcOrd="0" destOrd="0" presId="urn:microsoft.com/office/officeart/2005/8/layout/gear1"/>
    <dgm:cxn modelId="{895E1FC4-6C26-4765-82B3-D6BE372C0BEF}" type="presOf" srcId="{54A20A3D-A901-4BBE-A830-8AACFC9B7917}" destId="{AEBE2664-153F-44FE-B254-4D5F8281C43F}" srcOrd="0" destOrd="0" presId="urn:microsoft.com/office/officeart/2005/8/layout/gear1"/>
    <dgm:cxn modelId="{BC497400-8C30-4B9A-BF31-DE10CD0D6785}" srcId="{F7A6C40F-B213-405A-91F4-DA4A89BD871E}" destId="{750DE46C-B195-42CE-8B5D-C6310112F277}" srcOrd="0" destOrd="0" parTransId="{D6BEA34F-DEE3-4181-AD28-18757AB00271}" sibTransId="{951E7E17-FFBD-4CC0-8DED-728EF85F3947}"/>
    <dgm:cxn modelId="{962632DE-7871-4264-BBC5-C857F3E0BB2E}" srcId="{F7A6C40F-B213-405A-91F4-DA4A89BD871E}" destId="{DB093645-03F6-492E-B7F2-4B131DD2EC0F}" srcOrd="1" destOrd="0" parTransId="{3795424F-5F97-45DE-B6C6-1F2D5088C672}" sibTransId="{9CB7E22E-735B-4C8D-BCA7-F22111175973}"/>
    <dgm:cxn modelId="{FB1A0480-D34C-47E9-B8EF-B7774857E499}" type="presOf" srcId="{DB093645-03F6-492E-B7F2-4B131DD2EC0F}" destId="{082DE8B1-36A3-4C9B-9FC8-14D3C2BD1CCD}" srcOrd="0" destOrd="0" presId="urn:microsoft.com/office/officeart/2005/8/layout/gear1"/>
    <dgm:cxn modelId="{F58811B6-B358-4168-A522-28771CEF6461}" type="presOf" srcId="{750DE46C-B195-42CE-8B5D-C6310112F277}" destId="{CE983471-247F-4221-95FA-04FF882F1EE4}" srcOrd="1" destOrd="0" presId="urn:microsoft.com/office/officeart/2005/8/layout/gear1"/>
    <dgm:cxn modelId="{D7394E25-6180-4672-BB97-7C8112E001AD}" type="presOf" srcId="{951E7E17-FFBD-4CC0-8DED-728EF85F3947}" destId="{9CE82624-2D3F-4688-B876-833999E8C70E}" srcOrd="0" destOrd="0" presId="urn:microsoft.com/office/officeart/2005/8/layout/gear1"/>
    <dgm:cxn modelId="{CBBB06B7-A46B-4F74-AEA5-41DFB48229B0}" type="presOf" srcId="{54A20A3D-A901-4BBE-A830-8AACFC9B7917}" destId="{2ED3A0AA-D68F-4B9D-86BF-4C802624CAE0}" srcOrd="2" destOrd="0" presId="urn:microsoft.com/office/officeart/2005/8/layout/gear1"/>
    <dgm:cxn modelId="{3B4520F6-8257-435E-AF41-1FFB76F2A6D8}" type="presOf" srcId="{9CB7E22E-735B-4C8D-BCA7-F22111175973}" destId="{2432F66A-9BFB-4F0E-BBD3-BCB86E2FD0D5}" srcOrd="0" destOrd="0" presId="urn:microsoft.com/office/officeart/2005/8/layout/gear1"/>
    <dgm:cxn modelId="{72D337D3-3274-4382-9AEF-2CFD13D861C4}" srcId="{F7A6C40F-B213-405A-91F4-DA4A89BD871E}" destId="{54A20A3D-A901-4BBE-A830-8AACFC9B7917}" srcOrd="2" destOrd="0" parTransId="{51468D01-D33E-4694-8F01-7190236C7BAF}" sibTransId="{7D64BCAA-CE4F-4276-8836-ADE4406BAC25}"/>
    <dgm:cxn modelId="{078EE59D-BC68-442E-8903-74A34C019765}" type="presOf" srcId="{54A20A3D-A901-4BBE-A830-8AACFC9B7917}" destId="{A3EEC2C1-13EC-4ACF-A02F-D2D9B06ACEB4}" srcOrd="3" destOrd="0" presId="urn:microsoft.com/office/officeart/2005/8/layout/gear1"/>
    <dgm:cxn modelId="{A5EEF1CC-F9F9-44E6-8513-BDCC2D1CD821}" type="presOf" srcId="{DB093645-03F6-492E-B7F2-4B131DD2EC0F}" destId="{A96F3152-00B7-496C-A8F6-F982B1706E7B}" srcOrd="1" destOrd="0" presId="urn:microsoft.com/office/officeart/2005/8/layout/gear1"/>
    <dgm:cxn modelId="{93AF7301-F755-4846-816E-7D4FB7A2CE8C}" type="presParOf" srcId="{C4B0F9B9-97BA-4555-955D-AF45FD187C69}" destId="{3106FC1B-5F14-447E-8A60-2FD02E52D5D0}" srcOrd="0" destOrd="0" presId="urn:microsoft.com/office/officeart/2005/8/layout/gear1"/>
    <dgm:cxn modelId="{9213D5AC-CED9-4449-854A-19F0838A59CE}" type="presParOf" srcId="{C4B0F9B9-97BA-4555-955D-AF45FD187C69}" destId="{CE983471-247F-4221-95FA-04FF882F1EE4}" srcOrd="1" destOrd="0" presId="urn:microsoft.com/office/officeart/2005/8/layout/gear1"/>
    <dgm:cxn modelId="{5972123B-7450-480A-9C04-FD02EAE96C76}" type="presParOf" srcId="{C4B0F9B9-97BA-4555-955D-AF45FD187C69}" destId="{85F639BF-FFBD-41A8-A68B-C977C9566886}" srcOrd="2" destOrd="0" presId="urn:microsoft.com/office/officeart/2005/8/layout/gear1"/>
    <dgm:cxn modelId="{963EB406-1754-41EA-9ED5-CB3B1D18C617}" type="presParOf" srcId="{C4B0F9B9-97BA-4555-955D-AF45FD187C69}" destId="{082DE8B1-36A3-4C9B-9FC8-14D3C2BD1CCD}" srcOrd="3" destOrd="0" presId="urn:microsoft.com/office/officeart/2005/8/layout/gear1"/>
    <dgm:cxn modelId="{7473A016-9CD6-4F4E-9D07-4B909D816F34}" type="presParOf" srcId="{C4B0F9B9-97BA-4555-955D-AF45FD187C69}" destId="{A96F3152-00B7-496C-A8F6-F982B1706E7B}" srcOrd="4" destOrd="0" presId="urn:microsoft.com/office/officeart/2005/8/layout/gear1"/>
    <dgm:cxn modelId="{EE7B60D9-9B45-429E-BB13-9497A5E94BF5}" type="presParOf" srcId="{C4B0F9B9-97BA-4555-955D-AF45FD187C69}" destId="{2C39592F-1082-4EB3-BBC5-7FA725E63FA4}" srcOrd="5" destOrd="0" presId="urn:microsoft.com/office/officeart/2005/8/layout/gear1"/>
    <dgm:cxn modelId="{E9C4BEDB-171F-429A-9B41-2C1EB4113006}" type="presParOf" srcId="{C4B0F9B9-97BA-4555-955D-AF45FD187C69}" destId="{AEBE2664-153F-44FE-B254-4D5F8281C43F}" srcOrd="6" destOrd="0" presId="urn:microsoft.com/office/officeart/2005/8/layout/gear1"/>
    <dgm:cxn modelId="{E5273100-1A24-4980-A497-5F1C6BB138D4}" type="presParOf" srcId="{C4B0F9B9-97BA-4555-955D-AF45FD187C69}" destId="{C0F3C79E-DCBD-4DD4-871C-976178CB1029}" srcOrd="7" destOrd="0" presId="urn:microsoft.com/office/officeart/2005/8/layout/gear1"/>
    <dgm:cxn modelId="{F8B7B529-B14F-4555-9C46-6A25DC9927BC}" type="presParOf" srcId="{C4B0F9B9-97BA-4555-955D-AF45FD187C69}" destId="{2ED3A0AA-D68F-4B9D-86BF-4C802624CAE0}" srcOrd="8" destOrd="0" presId="urn:microsoft.com/office/officeart/2005/8/layout/gear1"/>
    <dgm:cxn modelId="{3F453AF5-5A60-4E90-A6E2-F3CD473D111E}" type="presParOf" srcId="{C4B0F9B9-97BA-4555-955D-AF45FD187C69}" destId="{A3EEC2C1-13EC-4ACF-A02F-D2D9B06ACEB4}" srcOrd="9" destOrd="0" presId="urn:microsoft.com/office/officeart/2005/8/layout/gear1"/>
    <dgm:cxn modelId="{897FF033-B971-419F-BD3B-0181259DC0B4}" type="presParOf" srcId="{C4B0F9B9-97BA-4555-955D-AF45FD187C69}" destId="{9CE82624-2D3F-4688-B876-833999E8C70E}" srcOrd="10" destOrd="0" presId="urn:microsoft.com/office/officeart/2005/8/layout/gear1"/>
    <dgm:cxn modelId="{97C3728A-E6A7-43ED-9A18-BC54699F1302}" type="presParOf" srcId="{C4B0F9B9-97BA-4555-955D-AF45FD187C69}" destId="{2432F66A-9BFB-4F0E-BBD3-BCB86E2FD0D5}" srcOrd="11" destOrd="0" presId="urn:microsoft.com/office/officeart/2005/8/layout/gear1"/>
    <dgm:cxn modelId="{23F0E4DD-C3FA-4CB3-A087-B4F9A57EA681}" type="presParOf" srcId="{C4B0F9B9-97BA-4555-955D-AF45FD187C69}" destId="{1DF9BCDB-56D6-4FBF-A422-61D261C1F10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6FC1B-5F14-447E-8A60-2FD02E52D5D0}">
      <dsp:nvSpPr>
        <dsp:cNvPr id="0" name=""/>
        <dsp:cNvSpPr/>
      </dsp:nvSpPr>
      <dsp:spPr>
        <a:xfrm>
          <a:off x="4023360" y="2194560"/>
          <a:ext cx="2682240" cy="268224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92D050"/>
              </a:solidFill>
            </a:rPr>
            <a:t>American Society of Health System Pharmacists-national organization</a:t>
          </a:r>
          <a:endParaRPr lang="en-US" sz="1800" b="1" kern="1200" dirty="0">
            <a:solidFill>
              <a:srgbClr val="92D050"/>
            </a:solidFill>
          </a:endParaRPr>
        </a:p>
      </dsp:txBody>
      <dsp:txXfrm>
        <a:off x="4562610" y="2822862"/>
        <a:ext cx="1603740" cy="1378727"/>
      </dsp:txXfrm>
    </dsp:sp>
    <dsp:sp modelId="{082DE8B1-36A3-4C9B-9FC8-14D3C2BD1CCD}">
      <dsp:nvSpPr>
        <dsp:cNvPr id="0" name=""/>
        <dsp:cNvSpPr/>
      </dsp:nvSpPr>
      <dsp:spPr>
        <a:xfrm>
          <a:off x="2462783" y="1560576"/>
          <a:ext cx="1950720" cy="195072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92D050"/>
              </a:solidFill>
            </a:rPr>
            <a:t>Illinois Council of Health System Pharmacists-statewide organization</a:t>
          </a:r>
          <a:endParaRPr lang="en-US" sz="1200" b="1" kern="1200" dirty="0">
            <a:solidFill>
              <a:srgbClr val="92D050"/>
            </a:solidFill>
          </a:endParaRPr>
        </a:p>
      </dsp:txBody>
      <dsp:txXfrm>
        <a:off x="2953883" y="2054644"/>
        <a:ext cx="968520" cy="962584"/>
      </dsp:txXfrm>
    </dsp:sp>
    <dsp:sp modelId="{AEBE2664-153F-44FE-B254-4D5F8281C43F}">
      <dsp:nvSpPr>
        <dsp:cNvPr id="0" name=""/>
        <dsp:cNvSpPr/>
      </dsp:nvSpPr>
      <dsp:spPr>
        <a:xfrm rot="20700000">
          <a:off x="3555386" y="214778"/>
          <a:ext cx="1911307" cy="191130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 smtClean="0">
              <a:solidFill>
                <a:srgbClr val="92D050"/>
              </a:solidFill>
            </a:rPr>
            <a:t>Illinois regional  societies of health system pharmacists-affiliates of statewide organization</a:t>
          </a:r>
          <a:endParaRPr lang="en-US" sz="1050" b="1" kern="1200" dirty="0">
            <a:solidFill>
              <a:srgbClr val="92D050"/>
            </a:solidFill>
          </a:endParaRPr>
        </a:p>
      </dsp:txBody>
      <dsp:txXfrm rot="-20700000">
        <a:off x="3974592" y="633984"/>
        <a:ext cx="1072896" cy="1072896"/>
      </dsp:txXfrm>
    </dsp:sp>
    <dsp:sp modelId="{9CE82624-2D3F-4688-B876-833999E8C70E}">
      <dsp:nvSpPr>
        <dsp:cNvPr id="0" name=""/>
        <dsp:cNvSpPr/>
      </dsp:nvSpPr>
      <dsp:spPr>
        <a:xfrm>
          <a:off x="3824677" y="1785499"/>
          <a:ext cx="3433267" cy="3433267"/>
        </a:xfrm>
        <a:prstGeom prst="circularArrow">
          <a:avLst>
            <a:gd name="adj1" fmla="val 4687"/>
            <a:gd name="adj2" fmla="val 299029"/>
            <a:gd name="adj3" fmla="val 2530361"/>
            <a:gd name="adj4" fmla="val 1583103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2F66A-9BFB-4F0E-BBD3-BCB86E2FD0D5}">
      <dsp:nvSpPr>
        <dsp:cNvPr id="0" name=""/>
        <dsp:cNvSpPr/>
      </dsp:nvSpPr>
      <dsp:spPr>
        <a:xfrm>
          <a:off x="2117315" y="1126026"/>
          <a:ext cx="2494483" cy="24944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9BCDB-56D6-4FBF-A422-61D261C1F102}">
      <dsp:nvSpPr>
        <dsp:cNvPr id="0" name=""/>
        <dsp:cNvSpPr/>
      </dsp:nvSpPr>
      <dsp:spPr>
        <a:xfrm>
          <a:off x="3113281" y="-206798"/>
          <a:ext cx="2689555" cy="26895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7D186-4067-4BCE-86CB-531231E508A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C5D18-B544-4A88-B805-45EB89C596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31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D910D-857C-431F-A4CD-1D3526C2DEEA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750E9-E099-484B-935E-673EBFEFF3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hp.org/" TargetMode="External"/><Relationship Id="rId2" Type="http://schemas.openxmlformats.org/officeDocument/2006/relationships/hyperlink" Target="http://www.ichpnet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hpnet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Illinois Council of Health System Pharmacists (ICHP) Guide to Establishing and Maintaining a Student Chapter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/>
          <a:lstStyle/>
          <a:p>
            <a:r>
              <a:rPr lang="en-US" dirty="0" smtClean="0"/>
              <a:t>Prepared:  6/2013</a:t>
            </a:r>
          </a:p>
          <a:p>
            <a:r>
              <a:rPr lang="en-US" dirty="0" smtClean="0"/>
              <a:t>Revised: 3/2018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Chapter Membership 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chapter will need a core number of active members to complete its goals and objectives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The chapter should recruit members by providing information to students on Student Member Services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Member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Networking and mentoring opportunities</a:t>
            </a:r>
          </a:p>
          <a:p>
            <a:r>
              <a:rPr lang="en-US" sz="2800" dirty="0" smtClean="0"/>
              <a:t>Leadership development opportunities</a:t>
            </a:r>
          </a:p>
          <a:p>
            <a:r>
              <a:rPr lang="en-US" sz="2800" dirty="0" smtClean="0"/>
              <a:t>Programming and discounts to ICHP statewide meetings</a:t>
            </a:r>
          </a:p>
          <a:p>
            <a:r>
              <a:rPr lang="en-US" sz="2800" dirty="0" smtClean="0"/>
              <a:t>Participation in annual Residency Showcase, ICHP Committees and Divisions</a:t>
            </a:r>
          </a:p>
          <a:p>
            <a:r>
              <a:rPr lang="en-US" sz="2800" dirty="0" smtClean="0"/>
              <a:t>Eligibility for ICHP annual awards</a:t>
            </a:r>
          </a:p>
          <a:p>
            <a:r>
              <a:rPr lang="en-US" sz="2800" dirty="0" smtClean="0"/>
              <a:t>For more student opportunities for involvement, see the attachment in this </a:t>
            </a:r>
            <a:r>
              <a:rPr lang="en-US" sz="2800" dirty="0" smtClean="0"/>
              <a:t>Guide.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ICHP Student </a:t>
            </a:r>
            <a:r>
              <a:rPr lang="en-US" dirty="0" smtClean="0"/>
              <a:t>Scholarship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ICHP recognizes a student who has been active in his or her student chapter and who:</a:t>
            </a:r>
          </a:p>
          <a:p>
            <a:pPr lvl="1"/>
            <a:r>
              <a:rPr lang="en-US" dirty="0" smtClean="0"/>
              <a:t>Is in their next to last professional year</a:t>
            </a:r>
          </a:p>
          <a:p>
            <a:pPr lvl="1"/>
            <a:r>
              <a:rPr lang="en-US" dirty="0" smtClean="0"/>
              <a:t>Active in professional organizations and demonstrate high degree of character and leadership</a:t>
            </a:r>
          </a:p>
          <a:p>
            <a:pPr lvl="1"/>
            <a:r>
              <a:rPr lang="en-US" dirty="0" smtClean="0"/>
              <a:t>Has a minimum B overall grade point average</a:t>
            </a:r>
          </a:p>
          <a:p>
            <a:pPr lvl="1"/>
            <a:r>
              <a:rPr lang="en-US" dirty="0" smtClean="0"/>
              <a:t>Has a history of </a:t>
            </a:r>
            <a:r>
              <a:rPr lang="en-US" dirty="0" smtClean="0"/>
              <a:t>employment or strong interest in </a:t>
            </a:r>
            <a:r>
              <a:rPr lang="en-US" dirty="0" smtClean="0"/>
              <a:t>a hospital or health-system</a:t>
            </a:r>
          </a:p>
          <a:p>
            <a:pPr lvl="1"/>
            <a:r>
              <a:rPr lang="en-US" dirty="0" smtClean="0"/>
              <a:t>Is an Illinois resident or Illinois high school graduate</a:t>
            </a:r>
          </a:p>
          <a:p>
            <a:pPr lvl="1"/>
            <a:r>
              <a:rPr lang="en-US" dirty="0" smtClean="0"/>
              <a:t>Is a student member of ICHP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ICHP Student Chapter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ICHP sponsors an annual award that recognizes a student chapter which has distinguished itself by promoting the mission of ICHP</a:t>
            </a:r>
          </a:p>
          <a:p>
            <a:r>
              <a:rPr lang="en-US" dirty="0" smtClean="0"/>
              <a:t>Award criteria include:</a:t>
            </a:r>
          </a:p>
          <a:p>
            <a:pPr lvl="1"/>
            <a:r>
              <a:rPr lang="en-US" dirty="0" smtClean="0"/>
              <a:t> Documentation of the chapter’s participation in ICHP activities throughout the year</a:t>
            </a:r>
          </a:p>
          <a:p>
            <a:pPr lvl="1"/>
            <a:r>
              <a:rPr lang="en-US" dirty="0" smtClean="0"/>
              <a:t>An essay that describes the chapter’s focus for the past year on ICHP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Responsibilities of Established ICHP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Keep members engaged and active in ICHP</a:t>
            </a:r>
          </a:p>
          <a:p>
            <a:r>
              <a:rPr lang="en-US" dirty="0" smtClean="0"/>
              <a:t>ICHP conducts 5 major events each year:</a:t>
            </a:r>
          </a:p>
          <a:p>
            <a:pPr lvl="1"/>
            <a:r>
              <a:rPr lang="en-US" dirty="0" smtClean="0"/>
              <a:t>Summer:  Student Leadership </a:t>
            </a:r>
            <a:r>
              <a:rPr lang="en-US" dirty="0" smtClean="0"/>
              <a:t>Retreat</a:t>
            </a:r>
          </a:p>
          <a:p>
            <a:pPr lvl="1"/>
            <a:r>
              <a:rPr lang="en-US" dirty="0"/>
              <a:t>Fall:  Annual Meeting, which includes a residency </a:t>
            </a:r>
            <a:r>
              <a:rPr lang="en-US" dirty="0" smtClean="0"/>
              <a:t>showcase</a:t>
            </a:r>
            <a:endParaRPr lang="en-US" dirty="0" smtClean="0"/>
          </a:p>
          <a:p>
            <a:pPr lvl="1"/>
            <a:r>
              <a:rPr lang="en-US" dirty="0" smtClean="0"/>
              <a:t>Late Fall:  Board of Directors Leadership Retreat</a:t>
            </a:r>
          </a:p>
          <a:p>
            <a:pPr lvl="1"/>
            <a:r>
              <a:rPr lang="en-US" dirty="0" smtClean="0"/>
              <a:t>Spring: Legislative Day</a:t>
            </a:r>
          </a:p>
          <a:p>
            <a:pPr lvl="1"/>
            <a:r>
              <a:rPr lang="en-US" dirty="0" smtClean="0"/>
              <a:t>Spring:  Spring Meeting, which includes a poster </a:t>
            </a:r>
            <a:r>
              <a:rPr lang="en-US" dirty="0" smtClean="0"/>
              <a:t>session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Responsibilities of Established ICHP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Encourage members to attend events of the national organization, the American Society of Health-System Pharmacists (ASHP):</a:t>
            </a:r>
          </a:p>
          <a:p>
            <a:pPr lvl="1"/>
            <a:r>
              <a:rPr lang="en-US" sz="3600" dirty="0" smtClean="0"/>
              <a:t>December: ASHP Midyear Clinical Meeting</a:t>
            </a:r>
          </a:p>
          <a:p>
            <a:pPr lvl="1"/>
            <a:r>
              <a:rPr lang="en-US" sz="3600" dirty="0" smtClean="0"/>
              <a:t>June: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ASHP Summer </a:t>
            </a:r>
            <a:r>
              <a:rPr lang="en-US" sz="3600" dirty="0" smtClean="0"/>
              <a:t>Meeting</a:t>
            </a:r>
          </a:p>
          <a:p>
            <a:pPr lvl="1"/>
            <a:r>
              <a:rPr lang="en-US" sz="3600" dirty="0"/>
              <a:t> </a:t>
            </a:r>
            <a:r>
              <a:rPr lang="en-US" sz="3600" dirty="0" smtClean="0"/>
              <a:t>Participation in ASHP Student Forum and it’s Executive Committee</a:t>
            </a:r>
            <a:r>
              <a:rPr lang="en-US" dirty="0" smtClean="0"/>
              <a:t>	</a:t>
            </a:r>
            <a:endParaRPr lang="en-US" strike="sngStrike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Responsibilities of Established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Opportunity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organize a community service </a:t>
            </a:r>
            <a:r>
              <a:rPr lang="en-US" dirty="0" smtClean="0"/>
              <a:t>activity </a:t>
            </a:r>
            <a:r>
              <a:rPr lang="en-US" dirty="0" smtClean="0"/>
              <a:t>each year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For more information on the ICHP Community Service </a:t>
            </a:r>
            <a:r>
              <a:rPr lang="en-US" dirty="0" smtClean="0"/>
              <a:t>opportunities, </a:t>
            </a:r>
            <a:r>
              <a:rPr lang="en-US" dirty="0" smtClean="0"/>
              <a:t>see the Community Service page on the ICHP website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Responsibilities of Established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Organize </a:t>
            </a:r>
            <a:r>
              <a:rPr lang="en-US" sz="2400" dirty="0" smtClean="0"/>
              <a:t>your college Clinical </a:t>
            </a:r>
            <a:r>
              <a:rPr lang="en-US" sz="2400" dirty="0" smtClean="0"/>
              <a:t>Skills Competition (CSC) and send a team to the national competition at the ASHP Midyear Clinical Meeting (MCM) in December</a:t>
            </a:r>
          </a:p>
          <a:p>
            <a:r>
              <a:rPr lang="en-US" sz="2400" dirty="0" smtClean="0"/>
              <a:t>The CSC is an interactive, team-based analysis of clinical scenarios for hospital/health-system pharmacists</a:t>
            </a:r>
          </a:p>
          <a:p>
            <a:r>
              <a:rPr lang="en-US" sz="2400" dirty="0" smtClean="0"/>
              <a:t>The CSC enhances the skills of pharmacy students to provide collaborative practice with physicians</a:t>
            </a:r>
          </a:p>
          <a:p>
            <a:r>
              <a:rPr lang="en-US" sz="2400" dirty="0" smtClean="0"/>
              <a:t>Each local winning team member receives complimentary registration by ASHP for the ASHP MCM, which is a $355 value; and $250 per person for each college’s winning team by ICHP</a:t>
            </a:r>
          </a:p>
          <a:p>
            <a:r>
              <a:rPr lang="en-US" sz="2400" dirty="0" smtClean="0"/>
              <a:t>For more information about the CSC, see the attachment in this </a:t>
            </a:r>
            <a:r>
              <a:rPr lang="en-US" sz="2400" dirty="0" smtClean="0"/>
              <a:t>Guide.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Opportunities for Members in  ICHP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Development of writing skills</a:t>
            </a:r>
          </a:p>
          <a:p>
            <a:pPr lvl="1"/>
            <a:r>
              <a:rPr lang="en-US" dirty="0" smtClean="0"/>
              <a:t>Student and faculty teams can prepare short reports or manuscripts for </a:t>
            </a:r>
            <a:r>
              <a:rPr lang="en-US" i="1" dirty="0" smtClean="0"/>
              <a:t>KeePosted</a:t>
            </a:r>
            <a:r>
              <a:rPr lang="en-US" dirty="0" smtClean="0"/>
              <a:t>, the ICHP journal</a:t>
            </a:r>
          </a:p>
          <a:p>
            <a:pPr lvl="1"/>
            <a:r>
              <a:rPr lang="en-US" dirty="0" smtClean="0"/>
              <a:t>Students are responsible for updating their own page on the ICHP website</a:t>
            </a:r>
          </a:p>
          <a:p>
            <a:r>
              <a:rPr lang="en-US" dirty="0" smtClean="0"/>
              <a:t>Understanding of committee structures and decision making</a:t>
            </a:r>
          </a:p>
          <a:p>
            <a:pPr lvl="1"/>
            <a:r>
              <a:rPr lang="en-US" dirty="0" smtClean="0"/>
              <a:t>Students can serve on various ICHP standing divisions and committees</a:t>
            </a:r>
          </a:p>
          <a:p>
            <a:pPr lvl="1"/>
            <a:r>
              <a:rPr lang="en-US" dirty="0" smtClean="0"/>
              <a:t>Students </a:t>
            </a:r>
            <a:r>
              <a:rPr lang="en-US" dirty="0" smtClean="0"/>
              <a:t>may attend as </a:t>
            </a:r>
            <a:r>
              <a:rPr lang="en-US" dirty="0" smtClean="0"/>
              <a:t>observers at ICHP Board of Directors meetings</a:t>
            </a:r>
          </a:p>
          <a:p>
            <a:r>
              <a:rPr lang="en-US" dirty="0" smtClean="0"/>
              <a:t>Enhancement of clinical knowledge and skills</a:t>
            </a:r>
          </a:p>
          <a:p>
            <a:pPr lvl="1"/>
            <a:r>
              <a:rPr lang="en-US" dirty="0" smtClean="0"/>
              <a:t>The educational programs of the local affiliate societies and ICHP are excellent ways to build your knowledge and skills.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ICHP Contact Information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ICHP Office, 4055 N. Perryville Road, Loves Park, IL 61111</a:t>
            </a:r>
          </a:p>
          <a:p>
            <a:r>
              <a:rPr lang="en-US" dirty="0" smtClean="0"/>
              <a:t>Scott Meyers, Executive Vice President, ICHP</a:t>
            </a:r>
          </a:p>
          <a:p>
            <a:pPr lvl="1"/>
            <a:r>
              <a:rPr lang="en-US" dirty="0" smtClean="0"/>
              <a:t>Phone:  815-227-9292</a:t>
            </a:r>
          </a:p>
          <a:p>
            <a:pPr lvl="1"/>
            <a:r>
              <a:rPr lang="en-US" dirty="0" smtClean="0"/>
              <a:t>Email:  scottm@ichpnet.org</a:t>
            </a:r>
          </a:p>
          <a:p>
            <a:r>
              <a:rPr lang="en-US" dirty="0" smtClean="0"/>
              <a:t>Trish Wegner, Vice President, Professional Services, ICHP</a:t>
            </a:r>
          </a:p>
          <a:p>
            <a:pPr lvl="1"/>
            <a:r>
              <a:rPr lang="en-US" dirty="0" smtClean="0"/>
              <a:t>Phone:  815-227-9292</a:t>
            </a:r>
          </a:p>
          <a:p>
            <a:pPr lvl="1"/>
            <a:r>
              <a:rPr lang="en-US" dirty="0" smtClean="0"/>
              <a:t>Email:  trishw@ichpnet.org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this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explain the relationship of ICHP to ASHP</a:t>
            </a:r>
          </a:p>
          <a:p>
            <a:r>
              <a:rPr lang="en-US" dirty="0" smtClean="0"/>
              <a:t>To assist students in starting a new ICHP student chapter at their college</a:t>
            </a:r>
          </a:p>
          <a:p>
            <a:r>
              <a:rPr lang="en-US" dirty="0" smtClean="0"/>
              <a:t>To review responsibilities of new student chapters </a:t>
            </a:r>
            <a:r>
              <a:rPr lang="en-US" dirty="0" smtClean="0"/>
              <a:t> and their leaders to </a:t>
            </a:r>
            <a:r>
              <a:rPr lang="en-US" dirty="0" smtClean="0"/>
              <a:t>ICHP</a:t>
            </a:r>
          </a:p>
          <a:p>
            <a:r>
              <a:rPr lang="en-US" dirty="0" smtClean="0"/>
              <a:t>To provide information on ICHP programs or initiatives for established chapters</a:t>
            </a:r>
          </a:p>
          <a:p>
            <a:r>
              <a:rPr lang="en-US" dirty="0" smtClean="0"/>
              <a:t>To provide contact information for assistance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Dean’s Office at local colleges of pharmacy to obtain contact information for student chapters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Online Resources:</a:t>
            </a:r>
          </a:p>
          <a:p>
            <a:pPr lvl="1"/>
            <a:r>
              <a:rPr lang="en-US" dirty="0" smtClean="0"/>
              <a:t>ICHP website:  </a:t>
            </a:r>
            <a:r>
              <a:rPr lang="en-US" dirty="0" smtClean="0">
                <a:hlinkClick r:id="rId2"/>
              </a:rPr>
              <a:t>www.ichpnet.org</a:t>
            </a:r>
            <a:endParaRPr lang="en-US" dirty="0" smtClean="0"/>
          </a:p>
          <a:p>
            <a:pPr lvl="1"/>
            <a:r>
              <a:rPr lang="en-US" dirty="0" smtClean="0"/>
              <a:t>ASHP website:  </a:t>
            </a:r>
            <a:r>
              <a:rPr lang="en-US" dirty="0" smtClean="0">
                <a:hlinkClick r:id="rId3"/>
              </a:rPr>
              <a:t>www.ashp.org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Source Documents and Toolbox Attachments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the ICHP website at:</a:t>
            </a:r>
          </a:p>
          <a:p>
            <a:pPr lvl="1"/>
            <a:r>
              <a:rPr lang="en-US" dirty="0" smtClean="0">
                <a:hlinkClick r:id="rId2"/>
              </a:rPr>
              <a:t>www.ichpnet.org</a:t>
            </a:r>
            <a:endParaRPr lang="en-US" dirty="0" smtClean="0"/>
          </a:p>
          <a:p>
            <a:pPr lvl="1"/>
            <a:r>
              <a:rPr lang="en-US" dirty="0" smtClean="0"/>
              <a:t>Pull down and print off the documents referred to in </a:t>
            </a:r>
            <a:r>
              <a:rPr lang="en-US" smtClean="0"/>
              <a:t>this </a:t>
            </a:r>
            <a:r>
              <a:rPr lang="en-US" smtClean="0"/>
              <a:t>Guide </a:t>
            </a:r>
            <a:r>
              <a:rPr lang="en-US" dirty="0" smtClean="0"/>
              <a:t>by referencing the webpages flagged for “Students”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Illinois Council of Health-System Pharmacists (ICHP)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State chapter of American Society of Health-System Pharmacists (ASHP) national organization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Mission statement</a:t>
            </a:r>
            <a:r>
              <a:rPr lang="en-US" dirty="0" smtClean="0"/>
              <a:t>: “Advancing excellence in Pharmacy”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Comprised of </a:t>
            </a:r>
            <a:r>
              <a:rPr lang="en-US" dirty="0" smtClean="0"/>
              <a:t>seven </a:t>
            </a:r>
            <a:r>
              <a:rPr lang="en-US" dirty="0" smtClean="0"/>
              <a:t>local affiliates, which are local groups of pharmacists and related personnel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ICHP Local Affiliates and Regions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Northern Region</a:t>
            </a:r>
          </a:p>
          <a:p>
            <a:pPr lvl="1"/>
            <a:r>
              <a:rPr lang="en-US" dirty="0" smtClean="0"/>
              <a:t>Northern </a:t>
            </a:r>
            <a:r>
              <a:rPr lang="en-US" dirty="0"/>
              <a:t>Illinois Society </a:t>
            </a:r>
            <a:r>
              <a:rPr lang="en-US" dirty="0" smtClean="0"/>
              <a:t>(</a:t>
            </a:r>
            <a:r>
              <a:rPr lang="en-US" dirty="0"/>
              <a:t>NISHP)</a:t>
            </a:r>
          </a:p>
          <a:p>
            <a:pPr lvl="1"/>
            <a:r>
              <a:rPr lang="en-US" dirty="0"/>
              <a:t>Rock Valley </a:t>
            </a:r>
            <a:r>
              <a:rPr lang="en-US" dirty="0" smtClean="0"/>
              <a:t>Society (RVSHP)</a:t>
            </a:r>
            <a:endParaRPr lang="en-US" dirty="0"/>
          </a:p>
          <a:p>
            <a:r>
              <a:rPr lang="en-US" dirty="0" smtClean="0"/>
              <a:t>Central Region</a:t>
            </a:r>
          </a:p>
          <a:p>
            <a:pPr lvl="1"/>
            <a:r>
              <a:rPr lang="en-US" dirty="0" err="1" smtClean="0"/>
              <a:t>Sangamiss</a:t>
            </a:r>
            <a:r>
              <a:rPr lang="en-US" dirty="0" smtClean="0"/>
              <a:t> Society (SSHSP)</a:t>
            </a:r>
          </a:p>
          <a:p>
            <a:pPr lvl="1"/>
            <a:r>
              <a:rPr lang="en-US" dirty="0"/>
              <a:t>Sugar Creek Society (SCSHP)</a:t>
            </a:r>
          </a:p>
          <a:p>
            <a:pPr lvl="1"/>
            <a:r>
              <a:rPr lang="en-US" dirty="0"/>
              <a:t>West Central Society (WCSHP)</a:t>
            </a:r>
          </a:p>
          <a:p>
            <a:r>
              <a:rPr lang="en-US" dirty="0" smtClean="0"/>
              <a:t>Southern Region</a:t>
            </a:r>
          </a:p>
          <a:p>
            <a:pPr lvl="1"/>
            <a:r>
              <a:rPr lang="en-US" dirty="0"/>
              <a:t>Metro East Society (MESHP)</a:t>
            </a:r>
          </a:p>
          <a:p>
            <a:pPr lvl="1"/>
            <a:r>
              <a:rPr lang="en-US" dirty="0" smtClean="0"/>
              <a:t>Southern </a:t>
            </a:r>
            <a:r>
              <a:rPr lang="en-US" dirty="0"/>
              <a:t>Illinois </a:t>
            </a:r>
            <a:r>
              <a:rPr lang="en-US" dirty="0" smtClean="0"/>
              <a:t>Society (SISHP)</a:t>
            </a:r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2600" dirty="0" smtClean="0"/>
              <a:t>Each Region has a Regional Director and each affiliate has a President (if elected). All affiliate members are also members of ICHP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Relationship of State and National Organizations for Health System Pharmacists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76400"/>
          <a:ext cx="8534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ICHP Student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Student members of ICHP are classified as associate members</a:t>
            </a:r>
          </a:p>
          <a:p>
            <a:r>
              <a:rPr lang="en-US" dirty="0" smtClean="0"/>
              <a:t>Student members are organized by college chapter of the parent organization</a:t>
            </a:r>
          </a:p>
          <a:p>
            <a:r>
              <a:rPr lang="en-US" dirty="0" smtClean="0"/>
              <a:t>Current student chapters exist for:</a:t>
            </a:r>
          </a:p>
          <a:p>
            <a:pPr lvl="1"/>
            <a:r>
              <a:rPr lang="en-US" dirty="0" smtClean="0"/>
              <a:t>Chicago </a:t>
            </a:r>
            <a:r>
              <a:rPr lang="en-US" dirty="0"/>
              <a:t>State University</a:t>
            </a:r>
          </a:p>
          <a:p>
            <a:pPr lvl="1"/>
            <a:r>
              <a:rPr lang="en-US" dirty="0" smtClean="0"/>
              <a:t>Midwestern University</a:t>
            </a:r>
          </a:p>
          <a:p>
            <a:pPr lvl="1"/>
            <a:r>
              <a:rPr lang="en-US" dirty="0" smtClean="0"/>
              <a:t>Roosevelt University</a:t>
            </a:r>
          </a:p>
          <a:p>
            <a:pPr lvl="1"/>
            <a:r>
              <a:rPr lang="en-US" dirty="0" smtClean="0"/>
              <a:t>Rosalind Franklin University</a:t>
            </a:r>
          </a:p>
          <a:p>
            <a:pPr lvl="1"/>
            <a:r>
              <a:rPr lang="en-US" dirty="0"/>
              <a:t>Southern Illinois University</a:t>
            </a:r>
          </a:p>
          <a:p>
            <a:pPr lvl="1"/>
            <a:r>
              <a:rPr lang="en-US" dirty="0" smtClean="0"/>
              <a:t>University </a:t>
            </a:r>
            <a:r>
              <a:rPr lang="en-US" dirty="0"/>
              <a:t>of Illinois (UIC) &amp; UIC-Rockford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to Take to Establish a New Student Chapter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Contact the Dean of your college  </a:t>
            </a:r>
          </a:p>
          <a:p>
            <a:r>
              <a:rPr lang="en-US" dirty="0" smtClean="0"/>
              <a:t>Colleges have a process for internal approval &amp; recognition of student organizations, requirements are: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800" dirty="0" smtClean="0"/>
              <a:t>Submit an application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800" dirty="0" smtClean="0"/>
              <a:t>Draft a set of bylaws </a:t>
            </a:r>
            <a:r>
              <a:rPr lang="en-US" dirty="0" smtClean="0"/>
              <a:t>(see Model Student Chapter Bylaws on ICHP student chapter page)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800" dirty="0" smtClean="0"/>
              <a:t>Provide documentation that sufficient student interest exists to create a new organization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to Take to Establish a New Student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the ICHP website</a:t>
            </a:r>
          </a:p>
          <a:p>
            <a:pPr lvl="1"/>
            <a:r>
              <a:rPr lang="en-US" dirty="0" smtClean="0"/>
              <a:t>Sample templates are available for a governing document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After your college has approved a new student chapter, contact ICHP.  ICHP must approve both the proposed bylaws and new student chapter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Post-College &amp; ICHP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Students must complete a membership application available on the ICHP website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ICHP Bucks can be used to decrease costs of ICHP meeting registration fees or annual dues  (for more information on ICHP Bucks, see </a:t>
            </a:r>
            <a:r>
              <a:rPr lang="en-US" dirty="0" smtClean="0"/>
              <a:t>this </a:t>
            </a:r>
            <a:r>
              <a:rPr lang="en-US" dirty="0" smtClean="0"/>
              <a:t>Guide’s </a:t>
            </a:r>
            <a:r>
              <a:rPr lang="en-US" dirty="0" smtClean="0"/>
              <a:t>attachments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Individual chapters receive a portion of students’ annual membership fees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1110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Illinois Council of Health System Pharmacists (ICHP) Guide to Establishing and Maintaining a Student Chapter  </vt:lpstr>
      <vt:lpstr>Purpose of this Guide</vt:lpstr>
      <vt:lpstr>Illinois Council of Health-System Pharmacists (ICHP)</vt:lpstr>
      <vt:lpstr>ICHP Local Affiliates and Regions</vt:lpstr>
      <vt:lpstr>Relationship of State and National Organizations for Health System Pharmacists</vt:lpstr>
      <vt:lpstr>ICHP Student Chapters</vt:lpstr>
      <vt:lpstr>Steps to Take to Establish a New Student Chapter </vt:lpstr>
      <vt:lpstr>Steps to Take to Establish a New Student Chapter</vt:lpstr>
      <vt:lpstr>Post-College &amp; ICHP Approval</vt:lpstr>
      <vt:lpstr>The Student Chapter Membership Drive</vt:lpstr>
      <vt:lpstr>Student Member Services </vt:lpstr>
      <vt:lpstr>Annual ICHP Student Scholarship Award</vt:lpstr>
      <vt:lpstr>Annual ICHP Student Chapter Award</vt:lpstr>
      <vt:lpstr>Responsibilities of Established ICHP Student Chapters</vt:lpstr>
      <vt:lpstr>Responsibilities of Established ICHP Student Chapters</vt:lpstr>
      <vt:lpstr>Responsibilities of Established Student Chapters</vt:lpstr>
      <vt:lpstr>Responsibilities of Established Student Chapters</vt:lpstr>
      <vt:lpstr>Additional Opportunities for Members in  ICHP Student Chapters</vt:lpstr>
      <vt:lpstr>ICHP Contact Information</vt:lpstr>
      <vt:lpstr>Additional Resources</vt:lpstr>
      <vt:lpstr>Source Documents and Toolbox Attachments</vt:lpstr>
    </vt:vector>
  </TitlesOfParts>
  <Company>Midwestern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Council of Health System Pharmacists Student Chapter Toolbox</dc:title>
  <dc:creator>Mary Lee</dc:creator>
  <cp:lastModifiedBy>Scott Meyers</cp:lastModifiedBy>
  <cp:revision>60</cp:revision>
  <dcterms:created xsi:type="dcterms:W3CDTF">2013-04-23T22:09:10Z</dcterms:created>
  <dcterms:modified xsi:type="dcterms:W3CDTF">2018-02-26T22:03:23Z</dcterms:modified>
</cp:coreProperties>
</file>